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9" r:id="rId3"/>
    <p:sldId id="270" r:id="rId4"/>
    <p:sldId id="258" r:id="rId5"/>
    <p:sldId id="257" r:id="rId6"/>
    <p:sldId id="259" r:id="rId7"/>
    <p:sldId id="267" r:id="rId8"/>
    <p:sldId id="268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dia Cascio" initials="NC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76"/>
    <p:restoredTop sz="94558"/>
  </p:normalViewPr>
  <p:slideViewPr>
    <p:cSldViewPr snapToGrid="0" snapToObjects="1">
      <p:cViewPr varScale="1">
        <p:scale>
          <a:sx n="95" d="100"/>
          <a:sy n="95" d="100"/>
        </p:scale>
        <p:origin x="41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633BC-3548-FA46-948F-0D636BD2937F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57DDD-82F6-7647-BEA3-2382C3C5470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6859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57DDD-82F6-7647-BEA3-2382C3C5470B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7284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C57DDD-82F6-7647-BEA3-2382C3C5470B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65627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C57DDD-82F6-7647-BEA3-2382C3C5470B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6718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C57DDD-82F6-7647-BEA3-2382C3C5470B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57388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C57DDD-82F6-7647-BEA3-2382C3C5470B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2904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7C840-1477-7640-8B57-E0D84AA1C1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778989-6481-754C-A379-DDB58AF322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3C082-DBEA-914E-92BB-A424B681F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A27A4-49A7-8449-8FEB-AF43595208B0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F5D5D-4FAD-8B42-8773-5C9959DC2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2DE11A-8E6B-7E47-8E6E-74773AEDF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576BA-AAD1-6D45-B79B-7AEF61ADF9B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80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E1755-DB8A-DF41-9B51-BB616CFB4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7E7934-3D1A-F147-8F7B-40946CEE9D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B52B0-B81D-C845-8D5D-14B0CA13E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A27A4-49A7-8449-8FEB-AF43595208B0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394B8-F17A-314B-9CC8-EAC93C1D1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73C7A-BBDB-0E4E-9EBA-E43408C26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576BA-AAD1-6D45-B79B-7AEF61ADF9B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3361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868F69-7567-1746-9288-89122A0FCB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DD9C89-43E3-254F-A6E6-98F3203159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EBE561-EEF2-4A43-8195-EAE12ED5B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A27A4-49A7-8449-8FEB-AF43595208B0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AC82BF-EE8F-9C44-ADB1-5CB9922A0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00824-8775-1647-AFDA-616713C5F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576BA-AAD1-6D45-B79B-7AEF61ADF9B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4634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4F78E-44E8-7640-8E00-4F27AB0E6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54ECE-759D-6E48-9E5D-9ADCE1392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41B05-476F-3E47-A49F-6A9D350D2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A27A4-49A7-8449-8FEB-AF43595208B0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0E426-2E84-9446-A7B6-7BF36B5BE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6E3C5-58C2-5F43-B4C8-C0D33309C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576BA-AAD1-6D45-B79B-7AEF61ADF9B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804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BC4F0-D1E9-1C40-8F22-55E46EB87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FB24B-58DB-AA47-B0ED-55BDFB2C31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1A25C-DA1F-6149-A5B8-735CB1DBB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A27A4-49A7-8449-8FEB-AF43595208B0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5D99C9-6251-7C48-B144-0099D3C91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4D54A-254B-6A47-810F-501AB0F4F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576BA-AAD1-6D45-B79B-7AEF61ADF9B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1143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DE178-6EE6-F947-ADBD-1E1506038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0F3C5-EC97-EF45-AA86-70FC4B565F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8DAA88-971E-A34E-8192-14CC491678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FEA35D-77BD-2447-9FBD-0ED90EAE4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A27A4-49A7-8449-8FEB-AF43595208B0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57240F-596D-BF4B-BB44-3B075D7E7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1465FA-1FD7-F048-9B99-31F75C495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576BA-AAD1-6D45-B79B-7AEF61ADF9B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4322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19140-7237-EE46-A619-6B3AC424D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753B85-5AC2-6B41-B5F5-4F12354391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E6C664-F6D1-F64C-8782-0AA6719570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6FF0E-F607-5F4F-8673-AB1BB61301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3A47C2-3C09-F84E-A20B-204FA30160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0AAC8A-6B53-9645-89AB-0D33519AA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A27A4-49A7-8449-8FEB-AF43595208B0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FA1126-E770-9748-AD8C-6998456CF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C0370B-8319-7342-9ACE-F6DCB6F93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576BA-AAD1-6D45-B79B-7AEF61ADF9B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8883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6BE60-F5EB-694E-8DE5-8F2CB7CC1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B4373E-8FDD-6C42-BC80-395BC0BAF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A27A4-49A7-8449-8FEB-AF43595208B0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CA4B22-52C9-9C4E-B030-A55F3C986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71CF5F-B310-864C-A0E2-7440785BA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576BA-AAD1-6D45-B79B-7AEF61ADF9B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001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BBC1DB-4D09-644A-8A2A-FAE2EAC1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A27A4-49A7-8449-8FEB-AF43595208B0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AAECD-7674-7440-95A9-9A0EBCF4D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331561-D31D-A84D-8C37-F02F2CD95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576BA-AAD1-6D45-B79B-7AEF61ADF9B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8234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51886-EE4D-1348-A5ED-7333A64B1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6A828-FAF5-B44D-B133-FFE613981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A2A228-B45E-5E4D-961D-5BC79EB392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7D226B-D7E7-084B-9FF5-19D0DE853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A27A4-49A7-8449-8FEB-AF43595208B0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633BA3-1BDD-7E49-9A5C-9917C3F5E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C3872-7C27-C145-95A8-4B7F83D86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576BA-AAD1-6D45-B79B-7AEF61ADF9B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6348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F1F98-EE7C-3E47-88F9-F541F0257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C4F911-6650-6046-9890-881AB09C32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6B3005-7C6E-EA46-96EC-CC592606BF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07170E-C8BC-4C49-A86F-9CED6FE7C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A27A4-49A7-8449-8FEB-AF43595208B0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FF2A69-9880-0D45-B41E-6E82A4582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A03C18-6916-CF41-88B8-C2673F0A5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576BA-AAD1-6D45-B79B-7AEF61ADF9B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460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657069-8021-B545-BC7F-0B74D4967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0DAF3B-54BD-C640-A415-2F53D1E097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A8209-8400-484B-B92F-7833F2BDC2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A27A4-49A7-8449-8FEB-AF43595208B0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F0577-E32F-9843-8339-904FACDD57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D93B6-3EC7-2B4F-9B82-BD359CBDAB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576BA-AAD1-6D45-B79B-7AEF61ADF9B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4377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accessiclns@iit.i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clns_hs@iit.i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ict_servicedesk@iit.it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BE56CAE4-0CC7-D040-AAEA-90520A2ADC9E}"/>
              </a:ext>
            </a:extLst>
          </p:cNvPr>
          <p:cNvSpPr txBox="1"/>
          <p:nvPr/>
        </p:nvSpPr>
        <p:spPr>
          <a:xfrm>
            <a:off x="374754" y="721946"/>
            <a:ext cx="115124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/>
              <a:t>PROCESSO di AFFILIATURA di PERSONALE </a:t>
            </a:r>
            <a:r>
              <a:rPr lang="it-IT" sz="4400" dirty="0">
                <a:solidFill>
                  <a:srgbClr val="FF0000"/>
                </a:solidFill>
              </a:rPr>
              <a:t>NON IIT</a:t>
            </a:r>
          </a:p>
        </p:txBody>
      </p:sp>
    </p:spTree>
    <p:extLst>
      <p:ext uri="{BB962C8B-B14F-4D97-AF65-F5344CB8AC3E}">
        <p14:creationId xmlns:p14="http://schemas.microsoft.com/office/powerpoint/2010/main" val="345016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DC6E09-ECD5-4884-9AD4-D13BE7FBA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42" y="85241"/>
            <a:ext cx="12122257" cy="6772759"/>
          </a:xfrm>
        </p:spPr>
        <p:txBody>
          <a:bodyPr>
            <a:normAutofit fontScale="90000"/>
          </a:bodyPr>
          <a:lstStyle/>
          <a:p>
            <a:r>
              <a:rPr lang="it-IT" sz="6000" b="1" dirty="0" smtClean="0"/>
              <a:t>FATE RICHIESTA DI AFFILIAZIONE PER IL PERSONALE ESTERNO SOLO SE :</a:t>
            </a:r>
            <a:br>
              <a:rPr lang="it-IT" sz="6000" b="1" dirty="0" smtClean="0"/>
            </a:br>
            <a:r>
              <a:rPr lang="it-IT" sz="6000" b="1" dirty="0" smtClean="0"/>
              <a:t/>
            </a:r>
            <a:br>
              <a:rPr lang="it-IT" sz="6000" b="1" dirty="0" smtClean="0"/>
            </a:br>
            <a:r>
              <a:rPr lang="it-IT" sz="3600" b="1" dirty="0" smtClean="0"/>
              <a:t>1</a:t>
            </a:r>
            <a:r>
              <a:rPr lang="it-IT" sz="4000" b="1" dirty="0" smtClean="0"/>
              <a:t>. </a:t>
            </a:r>
            <a:r>
              <a:rPr lang="it-IT" sz="3600" b="1" dirty="0" smtClean="0"/>
              <a:t>Parteciperà alle attività di laboratorio svolgendo esperimenti che comportano l’esposizione a rischi </a:t>
            </a:r>
            <a:br>
              <a:rPr lang="it-IT" sz="3600" b="1" dirty="0" smtClean="0"/>
            </a:br>
            <a:r>
              <a:rPr lang="it-IT" sz="3600" b="1" dirty="0" smtClean="0"/>
              <a:t>2. Frequenterà il laboratorio per minimo 3 mesi</a:t>
            </a:r>
            <a:br>
              <a:rPr lang="it-IT" sz="3600" b="1" dirty="0" smtClean="0"/>
            </a:br>
            <a:r>
              <a:rPr lang="it-IT" sz="3600" b="1" dirty="0" smtClean="0"/>
              <a:t>3. Disponibilità di 2 soli affiliati per postdoc ( laureandi, tirocinanti e dottorandi )</a:t>
            </a:r>
            <a:br>
              <a:rPr lang="it-IT" sz="3600" b="1" dirty="0" smtClean="0"/>
            </a:br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 smtClean="0"/>
              <a:t/>
            </a:r>
            <a:br>
              <a:rPr lang="it-IT" sz="4000" b="1" dirty="0" smtClean="0"/>
            </a:br>
            <a:endParaRPr lang="it-IT" sz="4000" b="1" dirty="0"/>
          </a:p>
        </p:txBody>
      </p:sp>
    </p:spTree>
    <p:extLst>
      <p:ext uri="{BB962C8B-B14F-4D97-AF65-F5344CB8AC3E}">
        <p14:creationId xmlns:p14="http://schemas.microsoft.com/office/powerpoint/2010/main" val="4156241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/>
              <a:t>Dati da fornire con il nulla osta:</a:t>
            </a:r>
            <a:br>
              <a:rPr lang="it-IT" b="1" dirty="0"/>
            </a:b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dirty="0" err="1" smtClean="0"/>
              <a:t>Posizione</a:t>
            </a:r>
            <a:r>
              <a:rPr lang="en-US" sz="2000" dirty="0" smtClean="0"/>
              <a:t>: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GUEST STUDENT(</a:t>
            </a:r>
            <a:r>
              <a:rPr lang="en-US" sz="2000" dirty="0" err="1" smtClean="0"/>
              <a:t>laureando</a:t>
            </a:r>
            <a:r>
              <a:rPr lang="en-US" sz="2000" dirty="0" smtClean="0"/>
              <a:t> o </a:t>
            </a:r>
            <a:r>
              <a:rPr lang="en-US" sz="2000" dirty="0" err="1" smtClean="0"/>
              <a:t>dottorando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r>
              <a:rPr lang="en-US" sz="2000" dirty="0" smtClean="0"/>
              <a:t>RICERCATORE AFFILIATO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/>
              <a:t>Scheda</a:t>
            </a:r>
            <a:r>
              <a:rPr lang="en-US" sz="2000" dirty="0" smtClean="0"/>
              <a:t> </a:t>
            </a:r>
            <a:r>
              <a:rPr lang="en-US" sz="2000" dirty="0" err="1" smtClean="0"/>
              <a:t>mansione</a:t>
            </a:r>
            <a:r>
              <a:rPr lang="en-US" sz="2000" dirty="0" smtClean="0"/>
              <a:t>: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it-IT" sz="3200" b="1" dirty="0">
                <a:solidFill>
                  <a:srgbClr val="FF0000"/>
                </a:solidFill>
              </a:rPr>
              <a:t>VDT</a:t>
            </a:r>
            <a:r>
              <a:rPr lang="it-IT" sz="3200" b="1" dirty="0"/>
              <a:t>: </a:t>
            </a:r>
            <a:r>
              <a:rPr lang="it-IT" b="1" dirty="0"/>
              <a:t>videoterminale – solo esposizione allo </a:t>
            </a:r>
            <a:r>
              <a:rPr lang="it-IT" b="1" dirty="0" smtClean="0"/>
              <a:t>schermo</a:t>
            </a:r>
            <a:r>
              <a:rPr lang="it-IT" b="1" dirty="0"/>
              <a:t/>
            </a:r>
            <a:br>
              <a:rPr lang="it-IT" b="1" dirty="0"/>
            </a:br>
            <a:r>
              <a:rPr lang="it-IT" sz="3200" b="1" dirty="0">
                <a:solidFill>
                  <a:srgbClr val="FF0000"/>
                </a:solidFill>
              </a:rPr>
              <a:t>CHEBIO</a:t>
            </a:r>
            <a:r>
              <a:rPr lang="it-IT" sz="3200" b="1" dirty="0"/>
              <a:t>: </a:t>
            </a:r>
            <a:r>
              <a:rPr lang="it-IT" b="1" dirty="0"/>
              <a:t>agenti bio e MOGM+animali+materiale origine umana+agenti chimici+agenti cancerogeni e mutageni+videoterminale</a:t>
            </a:r>
            <a:r>
              <a:rPr lang="it-IT" sz="3200" b="1" dirty="0"/>
              <a:t/>
            </a:r>
            <a:br>
              <a:rPr lang="it-IT" sz="3200" b="1" dirty="0"/>
            </a:br>
            <a:r>
              <a:rPr lang="it-IT" sz="3200" b="1" dirty="0">
                <a:solidFill>
                  <a:srgbClr val="FF0000"/>
                </a:solidFill>
              </a:rPr>
              <a:t>NANOPHYS</a:t>
            </a:r>
            <a:r>
              <a:rPr lang="it-IT" sz="3200" b="1" dirty="0"/>
              <a:t>: </a:t>
            </a:r>
            <a:r>
              <a:rPr lang="it-IT" b="1" dirty="0"/>
              <a:t>agenti chimici+agenti cancerogeni e mutageni+ROA(laser)+videoterminali</a:t>
            </a:r>
            <a:br>
              <a:rPr lang="it-IT" b="1" dirty="0"/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116391"/>
              </p:ext>
            </p:extLst>
          </p:nvPr>
        </p:nvGraphicFramePr>
        <p:xfrm>
          <a:off x="162005" y="664045"/>
          <a:ext cx="11586881" cy="8650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5743">
                  <a:extLst>
                    <a:ext uri="{9D8B030D-6E8A-4147-A177-3AD203B41FA5}">
                      <a16:colId xmlns:a16="http://schemas.microsoft.com/office/drawing/2014/main" val="1981829889"/>
                    </a:ext>
                  </a:extLst>
                </a:gridCol>
                <a:gridCol w="911168">
                  <a:extLst>
                    <a:ext uri="{9D8B030D-6E8A-4147-A177-3AD203B41FA5}">
                      <a16:colId xmlns:a16="http://schemas.microsoft.com/office/drawing/2014/main" val="581665985"/>
                    </a:ext>
                  </a:extLst>
                </a:gridCol>
                <a:gridCol w="945743">
                  <a:extLst>
                    <a:ext uri="{9D8B030D-6E8A-4147-A177-3AD203B41FA5}">
                      <a16:colId xmlns:a16="http://schemas.microsoft.com/office/drawing/2014/main" val="2568472527"/>
                    </a:ext>
                  </a:extLst>
                </a:gridCol>
                <a:gridCol w="854220">
                  <a:extLst>
                    <a:ext uri="{9D8B030D-6E8A-4147-A177-3AD203B41FA5}">
                      <a16:colId xmlns:a16="http://schemas.microsoft.com/office/drawing/2014/main" val="4045978477"/>
                    </a:ext>
                  </a:extLst>
                </a:gridCol>
                <a:gridCol w="750493">
                  <a:extLst>
                    <a:ext uri="{9D8B030D-6E8A-4147-A177-3AD203B41FA5}">
                      <a16:colId xmlns:a16="http://schemas.microsoft.com/office/drawing/2014/main" val="1409207347"/>
                    </a:ext>
                  </a:extLst>
                </a:gridCol>
                <a:gridCol w="1277262">
                  <a:extLst>
                    <a:ext uri="{9D8B030D-6E8A-4147-A177-3AD203B41FA5}">
                      <a16:colId xmlns:a16="http://schemas.microsoft.com/office/drawing/2014/main" val="3857076718"/>
                    </a:ext>
                  </a:extLst>
                </a:gridCol>
                <a:gridCol w="781001">
                  <a:extLst>
                    <a:ext uri="{9D8B030D-6E8A-4147-A177-3AD203B41FA5}">
                      <a16:colId xmlns:a16="http://schemas.microsoft.com/office/drawing/2014/main" val="3911348961"/>
                    </a:ext>
                  </a:extLst>
                </a:gridCol>
                <a:gridCol w="848118">
                  <a:extLst>
                    <a:ext uri="{9D8B030D-6E8A-4147-A177-3AD203B41FA5}">
                      <a16:colId xmlns:a16="http://schemas.microsoft.com/office/drawing/2014/main" val="1442607879"/>
                    </a:ext>
                  </a:extLst>
                </a:gridCol>
                <a:gridCol w="878626">
                  <a:extLst>
                    <a:ext uri="{9D8B030D-6E8A-4147-A177-3AD203B41FA5}">
                      <a16:colId xmlns:a16="http://schemas.microsoft.com/office/drawing/2014/main" val="2173023206"/>
                    </a:ext>
                  </a:extLst>
                </a:gridCol>
                <a:gridCol w="872525">
                  <a:extLst>
                    <a:ext uri="{9D8B030D-6E8A-4147-A177-3AD203B41FA5}">
                      <a16:colId xmlns:a16="http://schemas.microsoft.com/office/drawing/2014/main" val="388876415"/>
                    </a:ext>
                  </a:extLst>
                </a:gridCol>
                <a:gridCol w="536938">
                  <a:extLst>
                    <a:ext uri="{9D8B030D-6E8A-4147-A177-3AD203B41FA5}">
                      <a16:colId xmlns:a16="http://schemas.microsoft.com/office/drawing/2014/main" val="669120215"/>
                    </a:ext>
                  </a:extLst>
                </a:gridCol>
                <a:gridCol w="536938">
                  <a:extLst>
                    <a:ext uri="{9D8B030D-6E8A-4147-A177-3AD203B41FA5}">
                      <a16:colId xmlns:a16="http://schemas.microsoft.com/office/drawing/2014/main" val="2074903809"/>
                    </a:ext>
                  </a:extLst>
                </a:gridCol>
                <a:gridCol w="911168">
                  <a:extLst>
                    <a:ext uri="{9D8B030D-6E8A-4147-A177-3AD203B41FA5}">
                      <a16:colId xmlns:a16="http://schemas.microsoft.com/office/drawing/2014/main" val="4017883610"/>
                    </a:ext>
                  </a:extLst>
                </a:gridCol>
                <a:gridCol w="536938">
                  <a:extLst>
                    <a:ext uri="{9D8B030D-6E8A-4147-A177-3AD203B41FA5}">
                      <a16:colId xmlns:a16="http://schemas.microsoft.com/office/drawing/2014/main" val="2668674182"/>
                    </a:ext>
                  </a:extLst>
                </a:gridCol>
              </a:tblGrid>
              <a:tr h="69841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COGNOME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2" marR="5542" marT="55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NOME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2" marR="5542" marT="55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P.I.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2" marR="5542" marT="55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REFERENTE 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2" marR="5542" marT="55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POSIZIONE *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2" marR="5542" marT="55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SCHEDA MANSIONE**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2" marR="5542" marT="55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IDONEITA' LAVORATIVA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2" marR="5542" marT="55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INIZIO AFFILIAZIONE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2" marR="5542" marT="55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FINE AFFILIAZIONE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2" marR="5542" marT="55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DATA FORMAZIONE GENERALE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2" marR="5542" marT="55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2" marR="5542" marT="55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2" marR="5542" marT="55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DATA FORMAZIONE SPECIFICA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2" marR="5542" marT="55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EMAIL 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2" marR="5542" marT="5542" marB="0" anchor="b"/>
                </a:tc>
                <a:extLst>
                  <a:ext uri="{0D108BD9-81ED-4DB2-BD59-A6C34878D82A}">
                    <a16:rowId xmlns:a16="http://schemas.microsoft.com/office/drawing/2014/main" val="1291668905"/>
                  </a:ext>
                </a:extLst>
              </a:tr>
              <a:tr h="166666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2" marR="5542" marT="55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2" marR="5542" marT="55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2" marR="5542" marT="55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2" marR="5542" marT="55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2" marR="5542" marT="55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2" marR="5542" marT="55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 </a:t>
                      </a:r>
                      <a:r>
                        <a:rPr lang="en-US" sz="7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SE</a:t>
                      </a:r>
                      <a:r>
                        <a:rPr lang="en-US" sz="70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 IN POSSESSO</a:t>
                      </a:r>
                      <a:endParaRPr lang="en-US" sz="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2" marR="5542" marT="55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2" marR="5542" marT="55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2" marR="5542" marT="55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 </a:t>
                      </a:r>
                      <a:r>
                        <a:rPr lang="en-US" sz="7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SE IN POSSESSO</a:t>
                      </a:r>
                      <a:endParaRPr lang="en-US" sz="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2" marR="5542" marT="55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2" marR="5542" marT="55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2" marR="5542" marT="55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 </a:t>
                      </a:r>
                      <a:r>
                        <a:rPr lang="en-US" sz="7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SE IN POSSESSO</a:t>
                      </a:r>
                      <a:endParaRPr lang="en-US" sz="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2" marR="5542" marT="55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2" marR="5542" marT="5542" marB="0" anchor="b"/>
                </a:tc>
                <a:extLst>
                  <a:ext uri="{0D108BD9-81ED-4DB2-BD59-A6C34878D82A}">
                    <a16:rowId xmlns:a16="http://schemas.microsoft.com/office/drawing/2014/main" val="176126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749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Same Side Corner Rectangle 4">
            <a:extLst>
              <a:ext uri="{FF2B5EF4-FFF2-40B4-BE49-F238E27FC236}">
                <a16:creationId xmlns:a16="http://schemas.microsoft.com/office/drawing/2014/main" id="{6E863BC2-B3C0-EB4C-B417-0158925519EF}"/>
              </a:ext>
            </a:extLst>
          </p:cNvPr>
          <p:cNvSpPr/>
          <p:nvPr/>
        </p:nvSpPr>
        <p:spPr>
          <a:xfrm rot="5400000">
            <a:off x="1304145" y="1527405"/>
            <a:ext cx="2083633" cy="2893101"/>
          </a:xfrm>
          <a:prstGeom prst="snip2SameRect">
            <a:avLst>
              <a:gd name="adj1" fmla="val 49259"/>
              <a:gd name="adj2" fmla="val 4317"/>
            </a:avLst>
          </a:prstGeom>
          <a:noFill/>
          <a:ln w="76200">
            <a:solidFill>
              <a:schemeClr val="accent1">
                <a:shade val="50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  <a:innerShdw blurRad="520700" dist="63500" dir="11760000">
              <a:schemeClr val="accent1">
                <a:lumMod val="60000"/>
                <a:lumOff val="4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Snip Same Side Corner Rectangle 5">
            <a:extLst>
              <a:ext uri="{FF2B5EF4-FFF2-40B4-BE49-F238E27FC236}">
                <a16:creationId xmlns:a16="http://schemas.microsoft.com/office/drawing/2014/main" id="{13B1C842-59B4-C44E-B46A-2140EBE5B27A}"/>
              </a:ext>
            </a:extLst>
          </p:cNvPr>
          <p:cNvSpPr/>
          <p:nvPr/>
        </p:nvSpPr>
        <p:spPr>
          <a:xfrm rot="5400000">
            <a:off x="4949253" y="1527405"/>
            <a:ext cx="2083633" cy="2893101"/>
          </a:xfrm>
          <a:prstGeom prst="snip2SameRect">
            <a:avLst>
              <a:gd name="adj1" fmla="val 49259"/>
              <a:gd name="adj2" fmla="val 4317"/>
            </a:avLst>
          </a:prstGeom>
          <a:noFill/>
          <a:ln w="76200">
            <a:solidFill>
              <a:schemeClr val="accent6">
                <a:lumMod val="75000"/>
              </a:schemeClr>
            </a:solidFill>
          </a:ln>
          <a:effectLst>
            <a:glow rad="139700">
              <a:schemeClr val="accent6">
                <a:lumMod val="75000"/>
                <a:alpha val="40000"/>
              </a:schemeClr>
            </a:glow>
            <a:innerShdw blurRad="520700" dist="63500" dir="11760000">
              <a:schemeClr val="accent6">
                <a:lumMod val="60000"/>
                <a:lumOff val="4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Snip Same Side Corner Rectangle 6">
            <a:extLst>
              <a:ext uri="{FF2B5EF4-FFF2-40B4-BE49-F238E27FC236}">
                <a16:creationId xmlns:a16="http://schemas.microsoft.com/office/drawing/2014/main" id="{A6632D19-3934-8945-B83E-EFA3D363DFC5}"/>
              </a:ext>
            </a:extLst>
          </p:cNvPr>
          <p:cNvSpPr/>
          <p:nvPr/>
        </p:nvSpPr>
        <p:spPr>
          <a:xfrm rot="5400000">
            <a:off x="8594360" y="329783"/>
            <a:ext cx="2083633" cy="2893101"/>
          </a:xfrm>
          <a:prstGeom prst="snip2SameRect">
            <a:avLst>
              <a:gd name="adj1" fmla="val 49259"/>
              <a:gd name="adj2" fmla="val 4317"/>
            </a:avLst>
          </a:prstGeom>
          <a:noFill/>
          <a:ln w="76200">
            <a:solidFill>
              <a:schemeClr val="accent2">
                <a:lumMod val="75000"/>
              </a:schemeClr>
            </a:solidFill>
          </a:ln>
          <a:effectLst>
            <a:glow rad="139700">
              <a:schemeClr val="accent2">
                <a:lumMod val="75000"/>
                <a:alpha val="40000"/>
              </a:schemeClr>
            </a:glow>
            <a:innerShdw blurRad="520700" dist="63500" dir="11760000">
              <a:schemeClr val="accent6">
                <a:lumMod val="60000"/>
                <a:lumOff val="4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4EE11E-A250-8047-BCD8-BE4A396D89C3}"/>
              </a:ext>
            </a:extLst>
          </p:cNvPr>
          <p:cNvSpPr txBox="1"/>
          <p:nvPr/>
        </p:nvSpPr>
        <p:spPr>
          <a:xfrm>
            <a:off x="1184223" y="2681567"/>
            <a:ext cx="1888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/>
              <a:t>1 – PI*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CB890B-65B8-4D47-BA03-4EBCFD079950}"/>
              </a:ext>
            </a:extLst>
          </p:cNvPr>
          <p:cNvSpPr txBox="1"/>
          <p:nvPr/>
        </p:nvSpPr>
        <p:spPr>
          <a:xfrm>
            <a:off x="4763840" y="2625815"/>
            <a:ext cx="181165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/>
              <a:t>2 – APOC </a:t>
            </a:r>
            <a:r>
              <a:rPr lang="it-IT" sz="2000" dirty="0"/>
              <a:t>amministrativo</a:t>
            </a:r>
            <a:endParaRPr lang="it-IT" sz="3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55E7C4-865A-9440-B47C-F38775B149DA}"/>
              </a:ext>
            </a:extLst>
          </p:cNvPr>
          <p:cNvSpPr txBox="1"/>
          <p:nvPr/>
        </p:nvSpPr>
        <p:spPr>
          <a:xfrm>
            <a:off x="8288380" y="1257310"/>
            <a:ext cx="2425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/>
              <a:t>4 – ASPP </a:t>
            </a:r>
            <a:r>
              <a:rPr lang="it-IT" sz="2000" dirty="0"/>
              <a:t>addetto prevenzione e protezione</a:t>
            </a:r>
            <a:endParaRPr lang="it-IT" sz="3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E56CAE4-0CC7-D040-AAEA-90520A2ADC9E}"/>
              </a:ext>
            </a:extLst>
          </p:cNvPr>
          <p:cNvSpPr txBox="1"/>
          <p:nvPr/>
        </p:nvSpPr>
        <p:spPr>
          <a:xfrm>
            <a:off x="457199" y="5983493"/>
            <a:ext cx="53290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/>
              <a:t>* Ovvero un suo delegato 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BDD71179-8767-8B45-8CC9-5D75F41ED710}"/>
              </a:ext>
            </a:extLst>
          </p:cNvPr>
          <p:cNvSpPr/>
          <p:nvPr/>
        </p:nvSpPr>
        <p:spPr>
          <a:xfrm rot="5400000">
            <a:off x="8594360" y="2731769"/>
            <a:ext cx="2083633" cy="2893101"/>
          </a:xfrm>
          <a:prstGeom prst="snip2SameRect">
            <a:avLst>
              <a:gd name="adj1" fmla="val 49259"/>
              <a:gd name="adj2" fmla="val 4317"/>
            </a:avLst>
          </a:prstGeom>
          <a:noFill/>
          <a:ln w="76200">
            <a:solidFill>
              <a:schemeClr val="accent4">
                <a:lumMod val="75000"/>
              </a:schemeClr>
            </a:solidFill>
          </a:ln>
          <a:effectLst>
            <a:glow rad="139700">
              <a:schemeClr val="accent4">
                <a:lumMod val="75000"/>
                <a:alpha val="40000"/>
              </a:schemeClr>
            </a:glow>
            <a:innerShdw blurRad="520700" dist="63500" dir="11760000">
              <a:schemeClr val="accent6">
                <a:lumMod val="60000"/>
                <a:lumOff val="4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87996B3-682B-F848-8AF0-2B6BD2B4A9AA}"/>
              </a:ext>
            </a:extLst>
          </p:cNvPr>
          <p:cNvSpPr txBox="1"/>
          <p:nvPr/>
        </p:nvSpPr>
        <p:spPr>
          <a:xfrm>
            <a:off x="8336860" y="3531462"/>
            <a:ext cx="222603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/>
              <a:t>3 – ICO </a:t>
            </a:r>
            <a:r>
              <a:rPr lang="it-IT" sz="2000" dirty="0"/>
              <a:t>information and </a:t>
            </a:r>
            <a:r>
              <a:rPr lang="it-IT" sz="2000" dirty="0" err="1"/>
              <a:t>communication</a:t>
            </a:r>
            <a:r>
              <a:rPr lang="it-IT" sz="2000" dirty="0"/>
              <a:t> operator</a:t>
            </a:r>
            <a:endParaRPr lang="it-IT" sz="3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463249-B903-A54A-87FA-E231C0F21CFD}"/>
              </a:ext>
            </a:extLst>
          </p:cNvPr>
          <p:cNvSpPr txBox="1"/>
          <p:nvPr/>
        </p:nvSpPr>
        <p:spPr>
          <a:xfrm>
            <a:off x="408481" y="152490"/>
            <a:ext cx="60902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Quattro figure coinvolte, che agiscono secondo il seguente schema temporale:</a:t>
            </a:r>
          </a:p>
        </p:txBody>
      </p:sp>
    </p:spTree>
    <p:extLst>
      <p:ext uri="{BB962C8B-B14F-4D97-AF65-F5344CB8AC3E}">
        <p14:creationId xmlns:p14="http://schemas.microsoft.com/office/powerpoint/2010/main" val="239256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BE56CAE4-0CC7-D040-AAEA-90520A2ADC9E}"/>
              </a:ext>
            </a:extLst>
          </p:cNvPr>
          <p:cNvSpPr txBox="1"/>
          <p:nvPr/>
        </p:nvSpPr>
        <p:spPr>
          <a:xfrm>
            <a:off x="4045793" y="499059"/>
            <a:ext cx="799475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A – Il PI (ovvero suo delegato, tenendo il PI in copia nelle comunicazioni) invia mail  a </a:t>
            </a:r>
            <a:r>
              <a:rPr lang="it-IT" sz="2000" dirty="0">
                <a:solidFill>
                  <a:schemeClr val="accent1"/>
                </a:solidFill>
                <a:hlinkClick r:id="rId3"/>
              </a:rPr>
              <a:t>accessiclns@iit.it</a:t>
            </a:r>
            <a:r>
              <a:rPr lang="it-IT" sz="2000" dirty="0">
                <a:solidFill>
                  <a:schemeClr val="accent1"/>
                </a:solidFill>
              </a:rPr>
              <a:t> </a:t>
            </a:r>
            <a:r>
              <a:rPr lang="it-IT" sz="2000" baseline="30000" dirty="0">
                <a:solidFill>
                  <a:schemeClr val="accent1"/>
                </a:solidFill>
              </a:rPr>
              <a:t> </a:t>
            </a:r>
            <a:r>
              <a:rPr lang="it-IT" sz="2000" dirty="0">
                <a:solidFill>
                  <a:srgbClr val="FF0000"/>
                </a:solidFill>
              </a:rPr>
              <a:t>almeno 40gg prima </a:t>
            </a:r>
            <a:r>
              <a:rPr lang="it-IT" sz="2000" dirty="0"/>
              <a:t>dell’inizio dell’affiliazione</a:t>
            </a:r>
          </a:p>
          <a:p>
            <a:endParaRPr lang="it-IT" sz="2000" dirty="0"/>
          </a:p>
          <a:p>
            <a:r>
              <a:rPr lang="it-IT" sz="2000" dirty="0"/>
              <a:t>B – La mail con la richiesta di affiliazione contiene i seguenti allegati:</a:t>
            </a:r>
          </a:p>
          <a:p>
            <a:r>
              <a:rPr lang="it-IT" sz="2000" dirty="0"/>
              <a:t>	a- Documenti personali richiesti nel nulla osta</a:t>
            </a:r>
          </a:p>
          <a:p>
            <a:r>
              <a:rPr lang="it-IT" sz="2000" dirty="0"/>
              <a:t>	b- Nulla Osta compilato e firmato </a:t>
            </a:r>
          </a:p>
          <a:p>
            <a:r>
              <a:rPr lang="it-IT" sz="2000" dirty="0"/>
              <a:t>	c- Eventuali attestati di avvenuta formazione (ambito sicurezza)</a:t>
            </a:r>
          </a:p>
          <a:p>
            <a:r>
              <a:rPr lang="it-IT" sz="2000" dirty="0"/>
              <a:t>	d- Un file Excel, contenente una riga per ogni soggetto affiliando, 	     in formato compatibile con il file «Share Point» (SP)-utilizzato  	     dall’ASPP, e contenente le seguenti informazioni relative 		     all’affiliando:</a:t>
            </a:r>
          </a:p>
          <a:p>
            <a:endParaRPr lang="it-IT" sz="2000" dirty="0"/>
          </a:p>
          <a:p>
            <a:r>
              <a:rPr lang="it-IT" sz="2000" dirty="0">
                <a:solidFill>
                  <a:schemeClr val="accent5">
                    <a:lumMod val="75000"/>
                  </a:schemeClr>
                </a:solidFill>
              </a:rPr>
              <a:t>Nome, Cognome, e-mail personale, posizione, acronimo scheda mansione Lab da frequentare ,referente IIT, Data inizio, Data fine</a:t>
            </a:r>
          </a:p>
          <a:p>
            <a:endParaRPr lang="it-IT" sz="2000" dirty="0"/>
          </a:p>
        </p:txBody>
      </p:sp>
      <p:sp>
        <p:nvSpPr>
          <p:cNvPr id="5" name="Snip Same Side Corner Rectangle 4">
            <a:extLst>
              <a:ext uri="{FF2B5EF4-FFF2-40B4-BE49-F238E27FC236}">
                <a16:creationId xmlns:a16="http://schemas.microsoft.com/office/drawing/2014/main" id="{6E863BC2-B3C0-EB4C-B417-0158925519EF}"/>
              </a:ext>
            </a:extLst>
          </p:cNvPr>
          <p:cNvSpPr/>
          <p:nvPr/>
        </p:nvSpPr>
        <p:spPr>
          <a:xfrm rot="5400000">
            <a:off x="1304144" y="329783"/>
            <a:ext cx="2083633" cy="2893101"/>
          </a:xfrm>
          <a:prstGeom prst="snip2SameRect">
            <a:avLst>
              <a:gd name="adj1" fmla="val 49259"/>
              <a:gd name="adj2" fmla="val 4317"/>
            </a:avLst>
          </a:prstGeom>
          <a:noFill/>
          <a:ln w="76200">
            <a:solidFill>
              <a:schemeClr val="accent1">
                <a:shade val="50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  <a:innerShdw blurRad="520700" dist="63500" dir="11760000">
              <a:schemeClr val="accent1">
                <a:lumMod val="60000"/>
                <a:lumOff val="4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4EE11E-A250-8047-BCD8-BE4A396D89C3}"/>
              </a:ext>
            </a:extLst>
          </p:cNvPr>
          <p:cNvSpPr txBox="1"/>
          <p:nvPr/>
        </p:nvSpPr>
        <p:spPr>
          <a:xfrm>
            <a:off x="1184222" y="1483945"/>
            <a:ext cx="1888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/>
              <a:t>1 – PI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D2896E69-350A-1A49-AF40-EFF314A16174}"/>
              </a:ext>
            </a:extLst>
          </p:cNvPr>
          <p:cNvSpPr/>
          <p:nvPr/>
        </p:nvSpPr>
        <p:spPr>
          <a:xfrm>
            <a:off x="4013650" y="433624"/>
            <a:ext cx="7930194" cy="885377"/>
          </a:xfrm>
          <a:prstGeom prst="roundRect">
            <a:avLst/>
          </a:prstGeom>
          <a:noFill/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258939C0-500D-824D-BF91-6082E3DDB40A}"/>
              </a:ext>
            </a:extLst>
          </p:cNvPr>
          <p:cNvSpPr/>
          <p:nvPr/>
        </p:nvSpPr>
        <p:spPr>
          <a:xfrm>
            <a:off x="4013650" y="1384436"/>
            <a:ext cx="7930194" cy="3773489"/>
          </a:xfrm>
          <a:prstGeom prst="roundRect">
            <a:avLst>
              <a:gd name="adj" fmla="val 5458"/>
            </a:avLst>
          </a:prstGeom>
          <a:noFill/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1922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Same Side Corner Rectangle 5">
            <a:extLst>
              <a:ext uri="{FF2B5EF4-FFF2-40B4-BE49-F238E27FC236}">
                <a16:creationId xmlns:a16="http://schemas.microsoft.com/office/drawing/2014/main" id="{13B1C842-59B4-C44E-B46A-2140EBE5B27A}"/>
              </a:ext>
            </a:extLst>
          </p:cNvPr>
          <p:cNvSpPr/>
          <p:nvPr/>
        </p:nvSpPr>
        <p:spPr>
          <a:xfrm rot="5400000">
            <a:off x="1305486" y="329783"/>
            <a:ext cx="2083633" cy="2893101"/>
          </a:xfrm>
          <a:prstGeom prst="snip2SameRect">
            <a:avLst>
              <a:gd name="adj1" fmla="val 49259"/>
              <a:gd name="adj2" fmla="val 4317"/>
            </a:avLst>
          </a:prstGeom>
          <a:noFill/>
          <a:ln w="76200">
            <a:solidFill>
              <a:schemeClr val="accent6">
                <a:lumMod val="75000"/>
              </a:schemeClr>
            </a:solidFill>
          </a:ln>
          <a:effectLst>
            <a:glow rad="139700">
              <a:schemeClr val="accent6">
                <a:lumMod val="75000"/>
                <a:alpha val="40000"/>
              </a:schemeClr>
            </a:glow>
            <a:innerShdw blurRad="520700" dist="63500" dir="11760000">
              <a:schemeClr val="accent6">
                <a:lumMod val="60000"/>
                <a:lumOff val="4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CB890B-65B8-4D47-BA03-4EBCFD079950}"/>
              </a:ext>
            </a:extLst>
          </p:cNvPr>
          <p:cNvSpPr txBox="1"/>
          <p:nvPr/>
        </p:nvSpPr>
        <p:spPr>
          <a:xfrm>
            <a:off x="1140594" y="1483944"/>
            <a:ext cx="200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/>
              <a:t>2 – APOC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A0E4F7-AAAA-4D4E-8CE5-8F4E874F8255}"/>
              </a:ext>
            </a:extLst>
          </p:cNvPr>
          <p:cNvSpPr txBox="1"/>
          <p:nvPr/>
        </p:nvSpPr>
        <p:spPr>
          <a:xfrm>
            <a:off x="4077323" y="499059"/>
            <a:ext cx="799475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A  - Carica su SAP la richiesta e segue la usuale trafila con </a:t>
            </a:r>
            <a:r>
              <a:rPr lang="it-IT" sz="2000" dirty="0" err="1"/>
              <a:t>Savy</a:t>
            </a:r>
            <a:r>
              <a:rPr lang="it-IT" sz="2000" dirty="0"/>
              <a:t> / </a:t>
            </a:r>
            <a:r>
              <a:rPr lang="it-IT" sz="2000" dirty="0" err="1"/>
              <a:t>Rodà</a:t>
            </a:r>
            <a:endParaRPr lang="it-IT" sz="2000" dirty="0"/>
          </a:p>
          <a:p>
            <a:r>
              <a:rPr lang="it-IT" sz="2000" i="1" dirty="0"/>
              <a:t>       (in questa fase interpella ASPP per definire l’acronimo SM dell’affiliando)</a:t>
            </a:r>
          </a:p>
          <a:p>
            <a:endParaRPr lang="it-IT" sz="2000" dirty="0"/>
          </a:p>
          <a:p>
            <a:r>
              <a:rPr lang="it-IT" sz="2000" dirty="0"/>
              <a:t>B -  Carica la «riga Excel» ricevuta sul file SP</a:t>
            </a:r>
          </a:p>
          <a:p>
            <a:endParaRPr lang="it-IT" sz="2000" dirty="0"/>
          </a:p>
          <a:p>
            <a:r>
              <a:rPr lang="it-IT" sz="2000" dirty="0"/>
              <a:t>C – Crea una nuovo (se non già esistente) fascicolo individuale in </a:t>
            </a:r>
            <a:r>
              <a:rPr lang="it-IT" sz="2000" dirty="0" err="1"/>
              <a:t>Z</a:t>
            </a:r>
            <a:r>
              <a:rPr lang="it-IT" sz="2000" dirty="0"/>
              <a:t> (HS&amp;HR)</a:t>
            </a:r>
          </a:p>
          <a:p>
            <a:endParaRPr lang="it-IT" sz="2000" dirty="0"/>
          </a:p>
          <a:p>
            <a:r>
              <a:rPr lang="it-IT" sz="2000" dirty="0"/>
              <a:t>D - Carica i documenti e gli attestati ricevuti sul fascicolo individuale</a:t>
            </a:r>
          </a:p>
          <a:p>
            <a:endParaRPr lang="it-IT" sz="2000" dirty="0"/>
          </a:p>
          <a:p>
            <a:r>
              <a:rPr lang="it-IT" sz="2000" dirty="0"/>
              <a:t>		</a:t>
            </a:r>
            <a:r>
              <a:rPr lang="it-IT" sz="2000" dirty="0">
                <a:solidFill>
                  <a:schemeClr val="accent6">
                    <a:lumMod val="75000"/>
                  </a:schemeClr>
                </a:solidFill>
              </a:rPr>
              <a:t>Attende l’approvazione dell’</a:t>
            </a:r>
            <a:r>
              <a:rPr lang="it-IT" sz="2000" dirty="0" err="1">
                <a:solidFill>
                  <a:schemeClr val="accent6">
                    <a:lumMod val="75000"/>
                  </a:schemeClr>
                </a:solidFill>
              </a:rPr>
              <a:t>affiliatura</a:t>
            </a:r>
            <a:endParaRPr lang="it-IT" sz="20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it-IT" sz="2000" dirty="0"/>
          </a:p>
          <a:p>
            <a:r>
              <a:rPr lang="it-IT" sz="2000" dirty="0"/>
              <a:t>E – Invia una mail a </a:t>
            </a:r>
            <a:r>
              <a:rPr lang="it-IT" sz="2000" dirty="0">
                <a:hlinkClick r:id="rId3"/>
              </a:rPr>
              <a:t>clns_hs@iit.it</a:t>
            </a:r>
            <a:r>
              <a:rPr lang="it-IT" sz="2000" dirty="0"/>
              <a:t> annunciando la conclusione del processo e l’avvenuta affiliazione</a:t>
            </a:r>
          </a:p>
          <a:p>
            <a:endParaRPr lang="it-IT" sz="2000" dirty="0"/>
          </a:p>
          <a:p>
            <a:r>
              <a:rPr lang="it-IT" sz="2000" dirty="0"/>
              <a:t>F - Invia una mail a </a:t>
            </a:r>
            <a:r>
              <a:rPr lang="it-IT" sz="2000" dirty="0" smtClean="0">
                <a:hlinkClick r:id="rId4"/>
              </a:rPr>
              <a:t>ict_servicedesk@iit.it</a:t>
            </a:r>
            <a:r>
              <a:rPr lang="it-IT" sz="2000" dirty="0" smtClean="0"/>
              <a:t> e annunciando </a:t>
            </a:r>
            <a:r>
              <a:rPr lang="it-IT" sz="2000" dirty="0"/>
              <a:t>la conclusione del processo, l’avvenuta affiliazione e la data di termine della stessa.</a:t>
            </a:r>
          </a:p>
          <a:p>
            <a:endParaRPr lang="it-IT" sz="2000" dirty="0"/>
          </a:p>
          <a:p>
            <a:endParaRPr lang="it-IT" sz="2000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4C77C5A7-A608-8E44-AF2C-0C3A431ECD2F}"/>
              </a:ext>
            </a:extLst>
          </p:cNvPr>
          <p:cNvSpPr/>
          <p:nvPr/>
        </p:nvSpPr>
        <p:spPr>
          <a:xfrm>
            <a:off x="4013650" y="433624"/>
            <a:ext cx="7930194" cy="731629"/>
          </a:xfrm>
          <a:prstGeom prst="roundRect">
            <a:avLst/>
          </a:prstGeom>
          <a:noFill/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6E36A667-384C-9843-9DB3-28FADCF26FDA}"/>
              </a:ext>
            </a:extLst>
          </p:cNvPr>
          <p:cNvSpPr/>
          <p:nvPr/>
        </p:nvSpPr>
        <p:spPr>
          <a:xfrm>
            <a:off x="4013650" y="1358859"/>
            <a:ext cx="7930194" cy="510402"/>
          </a:xfrm>
          <a:prstGeom prst="roundRect">
            <a:avLst/>
          </a:prstGeom>
          <a:noFill/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F6C3C529-DF1E-D14F-A6F9-CD6D5089C9EC}"/>
              </a:ext>
            </a:extLst>
          </p:cNvPr>
          <p:cNvSpPr/>
          <p:nvPr/>
        </p:nvSpPr>
        <p:spPr>
          <a:xfrm>
            <a:off x="4013650" y="1966462"/>
            <a:ext cx="7930194" cy="510402"/>
          </a:xfrm>
          <a:prstGeom prst="roundRect">
            <a:avLst/>
          </a:prstGeom>
          <a:noFill/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931B983E-B9B4-1041-8F34-C61AB2AC9E08}"/>
              </a:ext>
            </a:extLst>
          </p:cNvPr>
          <p:cNvSpPr/>
          <p:nvPr/>
        </p:nvSpPr>
        <p:spPr>
          <a:xfrm>
            <a:off x="4013650" y="2574065"/>
            <a:ext cx="7930194" cy="510402"/>
          </a:xfrm>
          <a:prstGeom prst="roundRect">
            <a:avLst/>
          </a:prstGeom>
          <a:noFill/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C2D56C6F-EAA2-8C4F-8532-C9CD6DD32F7F}"/>
              </a:ext>
            </a:extLst>
          </p:cNvPr>
          <p:cNvSpPr/>
          <p:nvPr/>
        </p:nvSpPr>
        <p:spPr>
          <a:xfrm>
            <a:off x="4013650" y="3818796"/>
            <a:ext cx="7930194" cy="731629"/>
          </a:xfrm>
          <a:prstGeom prst="roundRect">
            <a:avLst/>
          </a:prstGeom>
          <a:noFill/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37077DFF-AF7E-B640-9FC1-493DE2BE1C9D}"/>
              </a:ext>
            </a:extLst>
          </p:cNvPr>
          <p:cNvSpPr/>
          <p:nvPr/>
        </p:nvSpPr>
        <p:spPr>
          <a:xfrm>
            <a:off x="4013650" y="4743741"/>
            <a:ext cx="7930194" cy="1052902"/>
          </a:xfrm>
          <a:prstGeom prst="roundRect">
            <a:avLst/>
          </a:prstGeom>
          <a:noFill/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1057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DEA0E4F7-AAAA-4D4E-8CE5-8F4E874F8255}"/>
              </a:ext>
            </a:extLst>
          </p:cNvPr>
          <p:cNvSpPr txBox="1"/>
          <p:nvPr/>
        </p:nvSpPr>
        <p:spPr>
          <a:xfrm>
            <a:off x="4077323" y="499059"/>
            <a:ext cx="79947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000" dirty="0"/>
          </a:p>
          <a:p>
            <a:endParaRPr lang="it-IT" sz="2000" dirty="0"/>
          </a:p>
          <a:p>
            <a:endParaRPr lang="it-IT" sz="2000" dirty="0"/>
          </a:p>
          <a:p>
            <a:r>
              <a:rPr lang="it-IT" sz="2000" dirty="0"/>
              <a:t>A  - Attiva il badge e l’account @iit.it dal momento in cui viene avvisato dell’avvenuta </a:t>
            </a:r>
            <a:r>
              <a:rPr lang="it-IT" sz="2000" dirty="0" err="1"/>
              <a:t>affiliatura</a:t>
            </a:r>
            <a:r>
              <a:rPr lang="it-IT" sz="2000" dirty="0"/>
              <a:t> e sino al termine della stessa</a:t>
            </a:r>
          </a:p>
          <a:p>
            <a:endParaRPr lang="it-IT" sz="2000" dirty="0"/>
          </a:p>
          <a:p>
            <a:endParaRPr lang="it-IT" sz="2000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4C77C5A7-A608-8E44-AF2C-0C3A431ECD2F}"/>
              </a:ext>
            </a:extLst>
          </p:cNvPr>
          <p:cNvSpPr/>
          <p:nvPr/>
        </p:nvSpPr>
        <p:spPr>
          <a:xfrm>
            <a:off x="4047343" y="1410516"/>
            <a:ext cx="7930194" cy="731629"/>
          </a:xfrm>
          <a:prstGeom prst="round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Snip Same Side Corner Rectangle 17">
            <a:extLst>
              <a:ext uri="{FF2B5EF4-FFF2-40B4-BE49-F238E27FC236}">
                <a16:creationId xmlns:a16="http://schemas.microsoft.com/office/drawing/2014/main" id="{79FFCCEB-280F-A745-AAEA-0F4B5D4E9C8D}"/>
              </a:ext>
            </a:extLst>
          </p:cNvPr>
          <p:cNvSpPr/>
          <p:nvPr/>
        </p:nvSpPr>
        <p:spPr>
          <a:xfrm rot="5400000">
            <a:off x="1292832" y="329783"/>
            <a:ext cx="2083633" cy="2893101"/>
          </a:xfrm>
          <a:prstGeom prst="snip2SameRect">
            <a:avLst>
              <a:gd name="adj1" fmla="val 49259"/>
              <a:gd name="adj2" fmla="val 4317"/>
            </a:avLst>
          </a:prstGeom>
          <a:noFill/>
          <a:ln w="76200">
            <a:solidFill>
              <a:schemeClr val="accent4">
                <a:lumMod val="75000"/>
              </a:schemeClr>
            </a:solidFill>
          </a:ln>
          <a:effectLst>
            <a:glow rad="139700">
              <a:schemeClr val="accent4">
                <a:lumMod val="75000"/>
                <a:alpha val="40000"/>
              </a:schemeClr>
            </a:glow>
            <a:innerShdw blurRad="520700" dist="63500" dir="11760000">
              <a:schemeClr val="accent6">
                <a:lumMod val="60000"/>
                <a:lumOff val="4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26F2379-3552-DF4B-BA2C-C5D3BA09933F}"/>
              </a:ext>
            </a:extLst>
          </p:cNvPr>
          <p:cNvSpPr txBox="1"/>
          <p:nvPr/>
        </p:nvSpPr>
        <p:spPr>
          <a:xfrm>
            <a:off x="1130240" y="1483942"/>
            <a:ext cx="1888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/>
              <a:t>3 – ICO</a:t>
            </a:r>
          </a:p>
        </p:txBody>
      </p:sp>
    </p:spTree>
    <p:extLst>
      <p:ext uri="{BB962C8B-B14F-4D97-AF65-F5344CB8AC3E}">
        <p14:creationId xmlns:p14="http://schemas.microsoft.com/office/powerpoint/2010/main" val="3392158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DEA0E4F7-AAAA-4D4E-8CE5-8F4E874F8255}"/>
              </a:ext>
            </a:extLst>
          </p:cNvPr>
          <p:cNvSpPr txBox="1"/>
          <p:nvPr/>
        </p:nvSpPr>
        <p:spPr>
          <a:xfrm>
            <a:off x="4077323" y="499059"/>
            <a:ext cx="799475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A  - Prepara scheda mansione, la invia al collaboratore, la recupera firmata e la carica sul fascicolo individuale</a:t>
            </a:r>
            <a:endParaRPr lang="it-IT" sz="2000" i="1" dirty="0"/>
          </a:p>
          <a:p>
            <a:endParaRPr lang="it-IT" sz="2000" dirty="0"/>
          </a:p>
          <a:p>
            <a:r>
              <a:rPr lang="it-IT" sz="2000" dirty="0"/>
              <a:t>B -  Invia il «Welcome Kit»</a:t>
            </a:r>
          </a:p>
          <a:p>
            <a:endParaRPr lang="it-IT" sz="2000" dirty="0"/>
          </a:p>
          <a:p>
            <a:r>
              <a:rPr lang="it-IT" sz="2000" dirty="0"/>
              <a:t>C – Organizza, di concerto con l’ufficio di </a:t>
            </a:r>
            <a:r>
              <a:rPr lang="it-IT" sz="2000" dirty="0" err="1"/>
              <a:t>Monaldi</a:t>
            </a:r>
            <a:r>
              <a:rPr lang="it-IT" sz="2000" dirty="0"/>
              <a:t>, la formazione, carica gli attestati sul fascicolo individuale e segna sul file SP le date della stessa</a:t>
            </a:r>
          </a:p>
          <a:p>
            <a:endParaRPr lang="it-IT" sz="2000" dirty="0"/>
          </a:p>
          <a:p>
            <a:r>
              <a:rPr lang="it-IT" sz="2000" dirty="0"/>
              <a:t>D – Comunica i dati dell’affiliato al medico competente</a:t>
            </a:r>
          </a:p>
          <a:p>
            <a:endParaRPr lang="it-IT" sz="2000" dirty="0"/>
          </a:p>
          <a:p>
            <a:r>
              <a:rPr lang="it-IT" sz="2000" dirty="0"/>
              <a:t>E – Riceve dal medico competente l’idoneità lavorativa, la carica sul fascicolo individuale e aggiorna con le date rilevanti il file SP</a:t>
            </a:r>
          </a:p>
          <a:p>
            <a:endParaRPr lang="it-IT" sz="2000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4C77C5A7-A608-8E44-AF2C-0C3A431ECD2F}"/>
              </a:ext>
            </a:extLst>
          </p:cNvPr>
          <p:cNvSpPr/>
          <p:nvPr/>
        </p:nvSpPr>
        <p:spPr>
          <a:xfrm>
            <a:off x="3872973" y="433624"/>
            <a:ext cx="8070871" cy="731629"/>
          </a:xfrm>
          <a:prstGeom prst="roundRect">
            <a:avLst/>
          </a:prstGeom>
          <a:noFill/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6E36A667-384C-9843-9DB3-28FADCF26FDA}"/>
              </a:ext>
            </a:extLst>
          </p:cNvPr>
          <p:cNvSpPr/>
          <p:nvPr/>
        </p:nvSpPr>
        <p:spPr>
          <a:xfrm>
            <a:off x="3872973" y="1358859"/>
            <a:ext cx="8070871" cy="510402"/>
          </a:xfrm>
          <a:prstGeom prst="roundRect">
            <a:avLst/>
          </a:prstGeom>
          <a:noFill/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F6C3C529-DF1E-D14F-A6F9-CD6D5089C9EC}"/>
              </a:ext>
            </a:extLst>
          </p:cNvPr>
          <p:cNvSpPr/>
          <p:nvPr/>
        </p:nvSpPr>
        <p:spPr>
          <a:xfrm>
            <a:off x="3872973" y="2062867"/>
            <a:ext cx="8062779" cy="658943"/>
          </a:xfrm>
          <a:prstGeom prst="roundRect">
            <a:avLst/>
          </a:prstGeom>
          <a:noFill/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931B983E-B9B4-1041-8F34-C61AB2AC9E08}"/>
              </a:ext>
            </a:extLst>
          </p:cNvPr>
          <p:cNvSpPr/>
          <p:nvPr/>
        </p:nvSpPr>
        <p:spPr>
          <a:xfrm>
            <a:off x="3872973" y="2841087"/>
            <a:ext cx="8062779" cy="534694"/>
          </a:xfrm>
          <a:prstGeom prst="roundRect">
            <a:avLst/>
          </a:prstGeom>
          <a:noFill/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C2D56C6F-EAA2-8C4F-8532-C9CD6DD32F7F}"/>
              </a:ext>
            </a:extLst>
          </p:cNvPr>
          <p:cNvSpPr/>
          <p:nvPr/>
        </p:nvSpPr>
        <p:spPr>
          <a:xfrm>
            <a:off x="3872973" y="3519351"/>
            <a:ext cx="8070871" cy="776308"/>
          </a:xfrm>
          <a:prstGeom prst="roundRect">
            <a:avLst/>
          </a:prstGeom>
          <a:noFill/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Snip Same Side Corner Rectangle 17">
            <a:extLst>
              <a:ext uri="{FF2B5EF4-FFF2-40B4-BE49-F238E27FC236}">
                <a16:creationId xmlns:a16="http://schemas.microsoft.com/office/drawing/2014/main" id="{1139A03C-859F-A445-BE3A-A4A2018F25CA}"/>
              </a:ext>
            </a:extLst>
          </p:cNvPr>
          <p:cNvSpPr/>
          <p:nvPr/>
        </p:nvSpPr>
        <p:spPr>
          <a:xfrm rot="5400000">
            <a:off x="1311042" y="329783"/>
            <a:ext cx="2083633" cy="2893101"/>
          </a:xfrm>
          <a:prstGeom prst="snip2SameRect">
            <a:avLst>
              <a:gd name="adj1" fmla="val 49259"/>
              <a:gd name="adj2" fmla="val 4317"/>
            </a:avLst>
          </a:prstGeom>
          <a:noFill/>
          <a:ln w="76200">
            <a:solidFill>
              <a:schemeClr val="accent2">
                <a:lumMod val="75000"/>
              </a:schemeClr>
            </a:solidFill>
          </a:ln>
          <a:effectLst>
            <a:glow rad="139700">
              <a:schemeClr val="accent2">
                <a:lumMod val="75000"/>
                <a:alpha val="40000"/>
              </a:schemeClr>
            </a:glow>
            <a:innerShdw blurRad="520700" dist="63500" dir="11760000">
              <a:schemeClr val="accent6">
                <a:lumMod val="60000"/>
                <a:lumOff val="4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6136AC8-8D1D-1145-B00E-EC0340F2D027}"/>
              </a:ext>
            </a:extLst>
          </p:cNvPr>
          <p:cNvSpPr txBox="1"/>
          <p:nvPr/>
        </p:nvSpPr>
        <p:spPr>
          <a:xfrm>
            <a:off x="1158642" y="1483943"/>
            <a:ext cx="1888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/>
              <a:t>4 – ASPP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C2D56C6F-EAA2-8C4F-8532-C9CD6DD32F7F}"/>
              </a:ext>
            </a:extLst>
          </p:cNvPr>
          <p:cNvSpPr/>
          <p:nvPr/>
        </p:nvSpPr>
        <p:spPr>
          <a:xfrm>
            <a:off x="3872973" y="4414936"/>
            <a:ext cx="8096647" cy="1254084"/>
          </a:xfrm>
          <a:prstGeom prst="roundRect">
            <a:avLst>
              <a:gd name="adj" fmla="val 7614"/>
            </a:avLst>
          </a:prstGeom>
          <a:noFill/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extBox 1"/>
          <p:cNvSpPr txBox="1"/>
          <p:nvPr/>
        </p:nvSpPr>
        <p:spPr>
          <a:xfrm>
            <a:off x="4077323" y="4427721"/>
            <a:ext cx="75197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F- addestramento per utilizzo attrezzature, accesso ai laboratori e gestione dell’emergenza, verbalizzando su apposito modulo e caricandolo nel fascicolo </a:t>
            </a:r>
            <a:r>
              <a:rPr lang="it-IT" sz="2000" dirty="0" smtClean="0"/>
              <a:t>individuale</a:t>
            </a:r>
            <a:endParaRPr lang="it-IT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2973" y="5765278"/>
            <a:ext cx="8096647" cy="76933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083988" y="5833464"/>
            <a:ext cx="78152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G- consegna gli opportuni DPI verbalizzando su apposito modulo e caricandolo nel fascicolo individuale</a:t>
            </a:r>
          </a:p>
        </p:txBody>
      </p:sp>
    </p:spTree>
    <p:extLst>
      <p:ext uri="{BB962C8B-B14F-4D97-AF65-F5344CB8AC3E}">
        <p14:creationId xmlns:p14="http://schemas.microsoft.com/office/powerpoint/2010/main" val="2181627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3466</TotalTime>
  <Words>609</Words>
  <Application>Microsoft Office PowerPoint</Application>
  <PresentationFormat>Widescreen</PresentationFormat>
  <Paragraphs>81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FATE RICHIESTA DI AFFILIAZIONE PER IL PERSONALE ESTERNO SOLO SE :  1. Parteciperà alle attività di laboratorio svolgendo esperimenti che comportano l’esposizione a rischi  2. Frequenterà il laboratorio per minimo 3 mesi 3. Disponibilità di 2 soli affiliati per postdoc ( laureandi, tirocinanti e dottorandi )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Giancarlo Ruocco</dc:creator>
  <cp:lastModifiedBy>Elisiana Tafi</cp:lastModifiedBy>
  <cp:revision>51</cp:revision>
  <dcterms:created xsi:type="dcterms:W3CDTF">2020-12-19T15:03:42Z</dcterms:created>
  <dcterms:modified xsi:type="dcterms:W3CDTF">2022-05-16T13:00:05Z</dcterms:modified>
</cp:coreProperties>
</file>